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838D8-9F9E-4D91-8418-7CD10728F38E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57B87-72D0-48D5-A534-8D7EB69FC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11300" y="1114425"/>
            <a:ext cx="9448800" cy="128016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24000" y="3124200"/>
            <a:ext cx="9436100" cy="762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06500" y="111442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3124200"/>
            <a:ext cx="9753600" cy="7620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111442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3124200"/>
            <a:ext cx="304800" cy="7620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Date Placeholder 27">
            <a:extLst>
              <a:ext uri="{FF2B5EF4-FFF2-40B4-BE49-F238E27FC236}">
                <a16:creationId xmlns:a16="http://schemas.microsoft.com/office/drawing/2014/main" id="{BCE0B330-C09A-8B4E-AA0B-69C4967F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424B935C-9F3E-43F2-9D76-D3AEC0095257}" type="datetime1">
              <a:rPr lang="en-US" smtClean="0"/>
              <a:t>5/28/2021</a:t>
            </a:fld>
            <a:endParaRPr lang="en-US"/>
          </a:p>
        </p:txBody>
      </p:sp>
      <p:pic>
        <p:nvPicPr>
          <p:cNvPr id="17" name="Picture 16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CDD5D102-CB1C-F145-B6F8-B83F3880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DD08FE75-0A76-453C-846F-4B59B0A1D91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9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0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1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2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FBF41327-9D8E-467B-B15B-3BC8F8DECC94}" type="datetime1">
              <a:rPr lang="en-US" smtClean="0"/>
              <a:t>5/28/2021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56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DD08FE75-0A76-453C-846F-4B59B0A1D91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3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4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45A00966-7E9D-4A75-A393-13A38E25BCE8}" type="datetime1">
              <a:rPr lang="en-US" smtClean="0"/>
              <a:t>5/28/2021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rgbClr val="0808C0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151191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61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6950" y="6338389"/>
            <a:ext cx="1261164" cy="365760"/>
          </a:xfrm>
          <a:prstGeom prst="rect">
            <a:avLst/>
          </a:prstGeom>
        </p:spPr>
        <p:txBody>
          <a:bodyPr/>
          <a:lstStyle/>
          <a:p>
            <a:fld id="{DD08FE75-0A76-453C-846F-4B59B0A1D91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11508922" cy="4792617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4" name="Date Placeholder 27"/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>
                <a:latin typeface="Candara" panose="020E0502030303020204" pitchFamily="34" charset="0"/>
              </a:defRPr>
            </a:lvl1pPr>
          </a:lstStyle>
          <a:p>
            <a:fld id="{389219EB-95C0-43B2-A80B-D0C74F3B80D3}" type="datetime1">
              <a:rPr lang="en-US" smtClean="0"/>
              <a:t>5/28/2021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66800"/>
            <a:ext cx="9448800" cy="1280160"/>
          </a:xfrm>
        </p:spPr>
        <p:txBody>
          <a:bodyPr anchor="t" anchorCtr="0"/>
          <a:lstStyle>
            <a:lvl1pPr algn="r">
              <a:buNone/>
              <a:defRPr sz="3200" b="0"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28956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9200" y="10668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10668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Date Placeholder 27">
            <a:extLst>
              <a:ext uri="{FF2B5EF4-FFF2-40B4-BE49-F238E27FC236}">
                <a16:creationId xmlns:a16="http://schemas.microsoft.com/office/drawing/2014/main" id="{8092CCAB-AB79-FF48-BB64-9B731D39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9E5DEEE9-1D02-43B7-8C9A-29BA5C6E8215}" type="datetime1">
              <a:rPr lang="en-US" smtClean="0"/>
              <a:t>5/28/2021</a:t>
            </a:fld>
            <a:endParaRPr lang="en-US"/>
          </a:p>
        </p:txBody>
      </p:sp>
      <p:pic>
        <p:nvPicPr>
          <p:cNvPr id="18" name="Picture 17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3A78478A-CCF5-A64D-882E-20C5BAD0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0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5371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36550" y="1007758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231297" y="1048793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DD08FE75-0A76-453C-846F-4B59B0A1D91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Date Placeholder 27">
            <a:extLst>
              <a:ext uri="{FF2B5EF4-FFF2-40B4-BE49-F238E27FC236}">
                <a16:creationId xmlns:a16="http://schemas.microsoft.com/office/drawing/2014/main" id="{AF625E83-E07C-2D4D-BD0C-10946C3C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44C77D90-5FF7-498D-B5AF-06FA645EE122}" type="datetime1">
              <a:rPr lang="en-US" smtClean="0"/>
              <a:t>5/28/2021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7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085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DD08FE75-0A76-453C-846F-4B59B0A1D91E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Date Placeholder 27">
            <a:extLst>
              <a:ext uri="{FF2B5EF4-FFF2-40B4-BE49-F238E27FC236}">
                <a16:creationId xmlns:a16="http://schemas.microsoft.com/office/drawing/2014/main" id="{E7970657-EC88-024C-8290-A7B6534F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B1D1ED9A-0B37-4FDC-8CB6-18E8DA80AEC1}" type="datetime1">
              <a:rPr lang="en-US" smtClean="0"/>
              <a:t>5/28/2021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2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5371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DD08FE75-0A76-453C-846F-4B59B0A1D91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CAF2259C-C183-3640-A509-F39E34FA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FCE5B39F-3C58-4E89-AFC2-3A6C6977DB2F}" type="datetime1">
              <a:rPr lang="en-US" smtClean="0"/>
              <a:t>5/28/2021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DD08FE75-0A76-453C-846F-4B59B0A1D91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483D13DE-6015-8A4F-BDFC-71BF62E8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9C1E5966-B88A-4FC9-94BC-0AA783E90F0A}" type="datetime1">
              <a:rPr lang="en-US" smtClean="0"/>
              <a:t>5/28/2021</a:t>
            </a:fld>
            <a:endParaRPr lang="en-US"/>
          </a:p>
        </p:txBody>
      </p:sp>
      <p:pic>
        <p:nvPicPr>
          <p:cNvPr id="16" name="Picture 15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29EBD462-D640-5448-9ABD-588D241C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7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DD08FE75-0A76-453C-846F-4B59B0A1D91E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34432" y="6353175"/>
            <a:ext cx="17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600" kern="1200" dirty="0" err="1">
                <a:solidFill>
                  <a:srgbClr val="0808C0"/>
                </a:solidFill>
                <a:latin typeface="Candara" panose="020E0502030303020204" pitchFamily="34" charset="0"/>
                <a:ea typeface="+mn-ea"/>
                <a:cs typeface="+mn-cs"/>
              </a:rPr>
              <a:t>aviral.lab.asu.edu</a:t>
            </a:r>
            <a:endParaRPr kumimoji="0" lang="en-US" sz="1600" kern="1200" dirty="0">
              <a:solidFill>
                <a:srgbClr val="0808C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18" name="Picture 17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732FA9EB-AFF4-3F4C-84AF-EC57F8F8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8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DD08FE75-0A76-453C-846F-4B59B0A1D91E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3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4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5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6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EA417456-CBB6-46E2-93F4-389BB5338BE8}" type="datetime1">
              <a:rPr lang="en-US" smtClean="0"/>
              <a:t>5/28/2021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157056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</p:spPr>
        <p:txBody>
          <a:bodyPr vert="horz" anchor="b" anchorCtr="0">
            <a:no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03201" y="990600"/>
            <a:ext cx="11696700" cy="5257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4"/>
            <a:ext cx="8295861" cy="31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0" y="838200"/>
            <a:ext cx="12192000" cy="0"/>
          </a:xfrm>
          <a:prstGeom prst="line">
            <a:avLst/>
          </a:prstGeom>
          <a:noFill/>
          <a:ln w="63500" cap="flat" cmpd="sng" algn="ctr">
            <a:gradFill flip="none" rotWithShape="1">
              <a:gsLst>
                <a:gs pos="0">
                  <a:srgbClr val="0808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DD08FE75-0A76-453C-846F-4B59B0A1D91E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08BFDCC2-5E3C-F64F-A838-CACDA0738A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  <p:sp>
        <p:nvSpPr>
          <p:cNvPr id="21" name="Date Placeholder 27">
            <a:extLst>
              <a:ext uri="{FF2B5EF4-FFF2-40B4-BE49-F238E27FC236}">
                <a16:creationId xmlns:a16="http://schemas.microsoft.com/office/drawing/2014/main" id="{301C601F-B298-1347-BC11-1F805E418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fld id="{CF86F1B9-7317-489E-ABAE-1FAFB9B08DC9}" type="datetime1">
              <a:rPr lang="en-US" smtClean="0"/>
              <a:t>5/28/2021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10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rgbClr val="000066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ndara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rgbClr val="002060"/>
          </a:solidFill>
          <a:latin typeface="Candara" pitchFamily="34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400" kern="1200">
          <a:solidFill>
            <a:srgbClr val="006600"/>
          </a:solidFill>
          <a:latin typeface="Candara" pitchFamily="34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justintarte.blogspot.com/2011/12/top-10-questions-to-ask-yourself-in.html?m=0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yellow-car-top-view-remi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9.jpg"/><Relationship Id="rId12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15" Type="http://schemas.openxmlformats.org/officeDocument/2006/relationships/image" Target="../media/image21.jpg"/><Relationship Id="rId10" Type="http://schemas.openxmlformats.org/officeDocument/2006/relationships/image" Target="../media/image30.png"/><Relationship Id="rId9" Type="http://schemas.openxmlformats.org/officeDocument/2006/relationships/image" Target="../media/image23.png"/><Relationship Id="rId1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0166-A0AC-4EAC-A506-FF272FC68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b="0" i="0" dirty="0">
                <a:effectLst/>
                <a:latin typeface="Abadi" panose="020B0604020104020204" pitchFamily="34" charset="0"/>
              </a:rPr>
              <a:t>Cooperative Driving of Connected Autonomous Vehicles Using Responsibility-Sensitive Safety (RSS) Rules</a:t>
            </a:r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7B8FC-B746-4B96-8549-DE1F0867B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b="1" i="0" dirty="0">
                <a:effectLst/>
                <a:latin typeface="Abadi" panose="020B0604020104020204" pitchFamily="34" charset="0"/>
              </a:rPr>
              <a:t>Mohammad Khayatian</a:t>
            </a:r>
            <a:r>
              <a:rPr lang="en-US" b="0" i="0" baseline="30000" dirty="0">
                <a:effectLst/>
                <a:latin typeface="Abadi" panose="020B0604020104020204" pitchFamily="34" charset="0"/>
              </a:rPr>
              <a:t>1</a:t>
            </a:r>
            <a:r>
              <a:rPr lang="en-US" b="0" i="0" dirty="0">
                <a:effectLst/>
                <a:latin typeface="Abadi" panose="020B0604020104020204" pitchFamily="34" charset="0"/>
              </a:rPr>
              <a:t>, Mohammadreza Mehrabian</a:t>
            </a:r>
            <a:r>
              <a:rPr lang="en-US" b="0" i="0" baseline="30000" dirty="0">
                <a:effectLst/>
                <a:latin typeface="Abadi" panose="020B0604020104020204" pitchFamily="34" charset="0"/>
              </a:rPr>
              <a:t>1</a:t>
            </a:r>
            <a:r>
              <a:rPr lang="en-US" b="0" i="0" dirty="0">
                <a:effectLst/>
                <a:latin typeface="Abadi" panose="020B0604020104020204" pitchFamily="34" charset="0"/>
              </a:rPr>
              <a:t>, Harshith Allamsetti</a:t>
            </a:r>
            <a:r>
              <a:rPr lang="en-US" b="0" i="0" baseline="30000" dirty="0">
                <a:effectLst/>
                <a:latin typeface="Abadi" panose="020B0604020104020204" pitchFamily="34" charset="0"/>
              </a:rPr>
              <a:t>2</a:t>
            </a:r>
            <a:r>
              <a:rPr lang="en-US" b="0" i="0" dirty="0">
                <a:effectLst/>
                <a:latin typeface="Abadi" panose="020B0604020104020204" pitchFamily="34" charset="0"/>
              </a:rPr>
              <a:t>, Kai-Wei Liu</a:t>
            </a:r>
            <a:r>
              <a:rPr lang="en-US" b="0" i="0" baseline="30000" dirty="0">
                <a:effectLst/>
                <a:latin typeface="Abadi" panose="020B0604020104020204" pitchFamily="34" charset="0"/>
              </a:rPr>
              <a:t>3</a:t>
            </a:r>
            <a:r>
              <a:rPr lang="en-US" b="0" i="0" dirty="0">
                <a:effectLst/>
                <a:latin typeface="Abadi" panose="020B0604020104020204" pitchFamily="34" charset="0"/>
              </a:rPr>
              <a:t>, Po-Yu Huang</a:t>
            </a:r>
            <a:r>
              <a:rPr lang="en-US" b="0" i="0" baseline="30000" dirty="0">
                <a:effectLst/>
                <a:latin typeface="Abadi" panose="020B0604020104020204" pitchFamily="34" charset="0"/>
              </a:rPr>
              <a:t>3</a:t>
            </a:r>
            <a:r>
              <a:rPr lang="en-US" b="0" i="0" dirty="0">
                <a:effectLst/>
                <a:latin typeface="Abadi" panose="020B0604020104020204" pitchFamily="34" charset="0"/>
              </a:rPr>
              <a:t>, Chung-Wei Lin</a:t>
            </a:r>
            <a:r>
              <a:rPr lang="en-US" b="0" i="0" baseline="30000" dirty="0">
                <a:effectLst/>
                <a:latin typeface="Abadi" panose="020B0604020104020204" pitchFamily="34" charset="0"/>
              </a:rPr>
              <a:t>3</a:t>
            </a:r>
            <a:r>
              <a:rPr lang="en-US" b="0" i="0" dirty="0">
                <a:effectLst/>
                <a:latin typeface="Abadi" panose="020B0604020104020204" pitchFamily="34" charset="0"/>
              </a:rPr>
              <a:t>, Aviral Shrivastava</a:t>
            </a:r>
            <a:r>
              <a:rPr lang="en-US" b="0" i="0" baseline="30000" dirty="0">
                <a:effectLst/>
                <a:latin typeface="Abadi" panose="020B0604020104020204" pitchFamily="34" charset="0"/>
              </a:rPr>
              <a:t>1</a:t>
            </a:r>
          </a:p>
          <a:p>
            <a:pPr algn="ctr"/>
            <a:r>
              <a:rPr lang="en-US" b="0" i="0" baseline="30000" dirty="0">
                <a:effectLst/>
                <a:latin typeface="Abadi" panose="020B0604020104020204" pitchFamily="34" charset="0"/>
              </a:rPr>
              <a:t>1</a:t>
            </a:r>
            <a:r>
              <a:rPr lang="en-US" b="0" i="0" dirty="0">
                <a:effectLst/>
                <a:latin typeface="Abadi" panose="020B0604020104020204" pitchFamily="34" charset="0"/>
              </a:rPr>
              <a:t>Arizona State University,</a:t>
            </a:r>
            <a:r>
              <a:rPr lang="en-US" b="0" i="0" baseline="30000" dirty="0">
                <a:effectLst/>
                <a:latin typeface="Abadi" panose="020B0604020104020204" pitchFamily="34" charset="0"/>
              </a:rPr>
              <a:t>2</a:t>
            </a:r>
            <a:r>
              <a:rPr lang="en-US" b="0" i="0" dirty="0">
                <a:effectLst/>
                <a:latin typeface="Abadi" panose="020B0604020104020204" pitchFamily="34" charset="0"/>
              </a:rPr>
              <a:t>Western Digital,</a:t>
            </a:r>
            <a:r>
              <a:rPr lang="en-US" b="0" i="0" baseline="30000" dirty="0">
                <a:effectLst/>
                <a:latin typeface="Abadi" panose="020B0604020104020204" pitchFamily="34" charset="0"/>
              </a:rPr>
              <a:t>3</a:t>
            </a:r>
            <a:r>
              <a:rPr lang="en-US" b="0" i="0" dirty="0">
                <a:effectLst/>
                <a:latin typeface="Abadi" panose="020B0604020104020204" pitchFamily="34" charset="0"/>
              </a:rPr>
              <a:t>National Taiwan University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028" name="Picture 4" descr="NTU | BESTMEMS">
            <a:extLst>
              <a:ext uri="{FF2B5EF4-FFF2-40B4-BE49-F238E27FC236}">
                <a16:creationId xmlns:a16="http://schemas.microsoft.com/office/drawing/2014/main" id="{DF465720-6B67-4F05-BA14-7F309379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31" y="6053659"/>
            <a:ext cx="1803138" cy="83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9B6ED58-7FEF-4D0D-A42A-BB058AC6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8" y="6205182"/>
            <a:ext cx="2753183" cy="5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86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47C6-0848-4170-BA3F-362AD3A4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FA745-2AA8-4A50-90FF-8EAAD2F9448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5346255" cy="479261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badi" panose="020B0604020104020204" pitchFamily="34" charset="0"/>
              </a:rPr>
              <a:t>Two loops 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The large loop has two lanes per road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The smaller loop has one lane per road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A 4-way intersection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Two merging points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CAVs are initialized with a desired velocity and fixed destination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The destination is modified when it is reached</a:t>
            </a:r>
          </a:p>
          <a:p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4" name="Naive">
            <a:hlinkClick r:id="" action="ppaction://media"/>
            <a:extLst>
              <a:ext uri="{FF2B5EF4-FFF2-40B4-BE49-F238E27FC236}">
                <a16:creationId xmlns:a16="http://schemas.microsoft.com/office/drawing/2014/main" id="{45207CE2-FAFE-4D83-8ED5-938196CA3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608" t="4941" r="7646" b="7146"/>
          <a:stretch>
            <a:fillRect/>
          </a:stretch>
        </p:blipFill>
        <p:spPr>
          <a:xfrm>
            <a:off x="5488452" y="0"/>
            <a:ext cx="6703548" cy="59932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3F2A-25AF-4C7B-BB36-0C1070140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9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1495-EE48-4592-8810-E3541994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Safety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F158-3164-441B-951B-E0EE84BAD0F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6324576" cy="2824759"/>
          </a:xfrm>
        </p:spPr>
        <p:txBody>
          <a:bodyPr>
            <a:normAutofit fontScale="92500" lnSpcReduction="20000"/>
          </a:bodyPr>
          <a:lstStyle/>
          <a:p>
            <a:pPr algn="justLow"/>
            <a:r>
              <a:rPr lang="en-US" sz="2400" dirty="0">
                <a:latin typeface="Abadi" panose="020B0604020104020204" pitchFamily="34" charset="0"/>
              </a:rPr>
              <a:t>Two scenarios: 1) merge, 2) intersection</a:t>
            </a:r>
          </a:p>
          <a:p>
            <a:pPr algn="justLow"/>
            <a:endParaRPr lang="en-US" sz="2400" dirty="0">
              <a:latin typeface="Abadi" panose="020B0604020104020204" pitchFamily="34" charset="0"/>
            </a:endParaRPr>
          </a:p>
          <a:p>
            <a:pPr algn="justLow"/>
            <a:r>
              <a:rPr lang="en-US" sz="2400" dirty="0">
                <a:latin typeface="Abadi" panose="020B0604020104020204" pitchFamily="34" charset="0"/>
              </a:rPr>
              <a:t>The CAV with advantage (orange) applies maximum brake (at different times for different simulations)</a:t>
            </a:r>
          </a:p>
          <a:p>
            <a:pPr algn="justLow"/>
            <a:endParaRPr lang="en-US" sz="2400" dirty="0">
              <a:latin typeface="Abadi" panose="020B0604020104020204" pitchFamily="34" charset="0"/>
            </a:endParaRPr>
          </a:p>
          <a:p>
            <a:pPr algn="justLow"/>
            <a:r>
              <a:rPr lang="en-US" sz="2400" dirty="0">
                <a:latin typeface="Abadi" panose="020B0604020104020204" pitchFamily="34" charset="0"/>
              </a:rPr>
              <a:t>The CAV with advantage may stop after (blue), inside (yellow) or before (dark green) the conflict zone</a:t>
            </a:r>
          </a:p>
          <a:p>
            <a:pPr algn="justLow"/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F691F-BD1E-48A1-B6CB-E5EA96D80FA9}"/>
              </a:ext>
            </a:extLst>
          </p:cNvPr>
          <p:cNvSpPr txBox="1"/>
          <p:nvPr/>
        </p:nvSpPr>
        <p:spPr>
          <a:xfrm>
            <a:off x="6937434" y="804281"/>
            <a:ext cx="255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badi" panose="020B0604020104020204" pitchFamily="34" charset="0"/>
              </a:rPr>
              <a:t>Stationary conflict zone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4C10B-6076-4867-96E3-563E97503134}"/>
              </a:ext>
            </a:extLst>
          </p:cNvPr>
          <p:cNvSpPr txBox="1"/>
          <p:nvPr/>
        </p:nvSpPr>
        <p:spPr>
          <a:xfrm>
            <a:off x="9520688" y="804875"/>
            <a:ext cx="255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badi" panose="020B0604020104020204" pitchFamily="34" charset="0"/>
              </a:rPr>
              <a:t>Dynamic conflict zone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5CB79C-59C8-46FD-98D0-6DB949BE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F62E2FA-ED6A-4656-A0D1-2977D751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3566279"/>
            <a:ext cx="4857750" cy="2828925"/>
          </a:xfrm>
          <a:prstGeom prst="rect">
            <a:avLst/>
          </a:prstGeom>
        </p:spPr>
      </p:pic>
      <p:pic>
        <p:nvPicPr>
          <p:cNvPr id="10" name="Picture 9" descr="Chart, diagram&#10;&#10;Description automatically generated">
            <a:extLst>
              <a:ext uri="{FF2B5EF4-FFF2-40B4-BE49-F238E27FC236}">
                <a16:creationId xmlns:a16="http://schemas.microsoft.com/office/drawing/2014/main" id="{EF0842B7-FC33-44FB-848C-CB6F16B5C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45" y="3652004"/>
            <a:ext cx="5029200" cy="274320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494AD063-075F-49C8-886E-DC4FD5108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68" y="1185826"/>
            <a:ext cx="5343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8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4312-26AB-4938-A6F9-04FC058F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CBE35-CE75-4ADE-A982-0FEF6873FAD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badi" panose="020B0604020104020204" pitchFamily="34" charset="0"/>
              </a:rPr>
              <a:t>We developed a new set of RSS rules for Connected Autonomous Vehicles (CAVs)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We developed the complete framework for cooperation of CAVs (Conflict detection, deadlock detection and resolution, motion planning, and control)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We developed a simulator to verify our algorithm and under the worst-case scenario CAVs remain safe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In the future, we plan to extend our work by considering human drivers and using optimization-based approaches for determining the advantage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A3180-DB31-42B2-9032-012EDF06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88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1FE3-1842-4CD8-B627-E083F5AB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52923D5F-0602-4DFE-9F71-381FB524674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16313" y="1033463"/>
            <a:ext cx="4791075" cy="47910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B495D-D50E-40ED-AFBC-8F885473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8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D6A6-E07A-4033-833C-141FB959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 (AV)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ECDD3-5BB4-48ED-883B-08B7A82BAD5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6868140" cy="479261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Autonomous vehicles are no more a dream!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Waymo now offers driverless taxi rides to the public in the Phoenix area</a:t>
            </a:r>
          </a:p>
          <a:p>
            <a:pPr lvl="1"/>
            <a:endParaRPr lang="en-US" sz="2000" dirty="0">
              <a:latin typeface="Abadi" panose="020B0604020104020204" pitchFamily="34" charset="0"/>
            </a:endParaRPr>
          </a:p>
          <a:p>
            <a:pPr lvl="1"/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Many other AV companies are actively testing their vehicle in the Phoenix area</a:t>
            </a:r>
          </a:p>
          <a:p>
            <a:pPr lvl="1"/>
            <a:endParaRPr lang="en-US" sz="2000" dirty="0">
              <a:latin typeface="Abadi" panose="020B0604020104020204" pitchFamily="34" charset="0"/>
            </a:endParaRP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Global AV market is expected to reach $556.67 billion by 2026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D3D00-2F4F-4BC0-A782-8BAAC9781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03" y="691460"/>
            <a:ext cx="4727841" cy="2554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435EA3-1ECA-42EC-BFA4-E7391AEB3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26" y="3441960"/>
            <a:ext cx="4750794" cy="26349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7650B-0963-4C05-B086-745C79C4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4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6955-F2B2-45D1-84BF-6E174AF5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Autonomous Vehicles (CAVs)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E7E6F-AE6B-4061-BEE5-BB4722B6E9A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7899221" cy="479261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badi" panose="020B0604020104020204" pitchFamily="34" charset="0"/>
              </a:rPr>
              <a:t>CAVs can be </a:t>
            </a:r>
            <a:r>
              <a:rPr lang="en-US" b="1" dirty="0">
                <a:latin typeface="Abadi" panose="020B0604020104020204" pitchFamily="34" charset="0"/>
              </a:rPr>
              <a:t>safer</a:t>
            </a:r>
            <a:r>
              <a:rPr lang="en-US" dirty="0">
                <a:latin typeface="Abadi" panose="020B0604020104020204" pitchFamily="34" charset="0"/>
              </a:rPr>
              <a:t> than AVs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Inform others of their presence (position) and their future plan (XY-coordinates and velocity profile)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CAVs can be </a:t>
            </a:r>
            <a:r>
              <a:rPr lang="en-US" b="1" dirty="0">
                <a:latin typeface="Abadi" panose="020B0604020104020204" pitchFamily="34" charset="0"/>
              </a:rPr>
              <a:t>more efficient</a:t>
            </a:r>
            <a:r>
              <a:rPr lang="en-US" dirty="0">
                <a:latin typeface="Abadi" panose="020B0604020104020204" pitchFamily="34" charset="0"/>
              </a:rPr>
              <a:t> compared to AVs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Cooperative motion planning e.g., platooning for reducing fuel consumption (reducing the air drag)</a:t>
            </a:r>
          </a:p>
          <a:p>
            <a:pPr lvl="1"/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Existing communication technology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DSRC (Dedicated Short-Range Communication)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Cellular-V2X (3GPP)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5G </a:t>
            </a:r>
          </a:p>
        </p:txBody>
      </p:sp>
      <p:pic>
        <p:nvPicPr>
          <p:cNvPr id="4" name="Picture 2" descr="Image result for cooperation of autonomous vehicle connected">
            <a:extLst>
              <a:ext uri="{FF2B5EF4-FFF2-40B4-BE49-F238E27FC236}">
                <a16:creationId xmlns:a16="http://schemas.microsoft.com/office/drawing/2014/main" id="{5D1EAEA2-DD8C-4742-83E6-6FBB9FFB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993" y="3764914"/>
            <a:ext cx="4762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ooperation of autonomous vehicle connected intersection">
            <a:extLst>
              <a:ext uri="{FF2B5EF4-FFF2-40B4-BE49-F238E27FC236}">
                <a16:creationId xmlns:a16="http://schemas.microsoft.com/office/drawing/2014/main" id="{63CA1B59-021A-44D8-9C59-35F9B8257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" b="5857"/>
          <a:stretch/>
        </p:blipFill>
        <p:spPr bwMode="auto">
          <a:xfrm>
            <a:off x="8056728" y="932608"/>
            <a:ext cx="3734680" cy="268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D1B13-3A6B-4ADE-91E2-A88C168C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8892-B138-4F31-A691-036746B6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Responsibility-Sensitive Safety (RSS)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909F-5120-4D14-9817-3ECFD9925C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6316081" cy="4792617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RSS rules [1] are safety rules developed by </a:t>
            </a:r>
            <a:r>
              <a:rPr lang="en-US" dirty="0" err="1">
                <a:latin typeface="Abadi" panose="020B0604020104020204" pitchFamily="34" charset="0"/>
              </a:rPr>
              <a:t>Intel+Mobileye</a:t>
            </a:r>
            <a:r>
              <a:rPr lang="en-US" dirty="0">
                <a:latin typeface="Abadi" panose="020B0604020104020204" pitchFamily="34" charset="0"/>
              </a:rPr>
              <a:t> for AVs</a:t>
            </a:r>
          </a:p>
          <a:p>
            <a:r>
              <a:rPr lang="en-US" dirty="0">
                <a:latin typeface="Abadi" panose="020B0604020104020204" pitchFamily="34" charset="0"/>
              </a:rPr>
              <a:t>Main idea: The ego AV may be unable to avoid “all accidents”, but it can avoid accidents that it is </a:t>
            </a:r>
            <a:r>
              <a:rPr lang="en-US" b="1" dirty="0">
                <a:latin typeface="Abadi" panose="020B0604020104020204" pitchFamily="34" charset="0"/>
              </a:rPr>
              <a:t>blamed for</a:t>
            </a:r>
            <a:r>
              <a:rPr lang="en-US" dirty="0">
                <a:latin typeface="Abadi" panose="020B0604020104020204" pitchFamily="34" charset="0"/>
              </a:rPr>
              <a:t>.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Two main rules: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Longitudinal scenario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Lateral scenario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F7440C-10AC-4B73-B880-13AEB548C7B4}"/>
              </a:ext>
            </a:extLst>
          </p:cNvPr>
          <p:cNvSpPr/>
          <p:nvPr/>
        </p:nvSpPr>
        <p:spPr>
          <a:xfrm>
            <a:off x="6860275" y="1160060"/>
            <a:ext cx="4485564" cy="200167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9C396B-D8A3-4E3D-8F0A-C4A903680945}"/>
              </a:ext>
            </a:extLst>
          </p:cNvPr>
          <p:cNvCxnSpPr/>
          <p:nvPr/>
        </p:nvCxnSpPr>
        <p:spPr>
          <a:xfrm>
            <a:off x="6869373" y="1792404"/>
            <a:ext cx="4485564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493316-1D06-46EE-AA15-A3A752ED32BD}"/>
              </a:ext>
            </a:extLst>
          </p:cNvPr>
          <p:cNvCxnSpPr/>
          <p:nvPr/>
        </p:nvCxnSpPr>
        <p:spPr>
          <a:xfrm>
            <a:off x="6869373" y="2477068"/>
            <a:ext cx="4485564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9FC5CB2-CD38-45A7-9528-75744FAF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79334" y="1746602"/>
            <a:ext cx="772235" cy="772235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A65C454-7663-4B31-A3F4-B1CB8F439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79333" y="2449006"/>
            <a:ext cx="772235" cy="772235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6523F43-111D-4BE5-B5B5-3C1365FE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84959" y="1756310"/>
            <a:ext cx="772235" cy="772235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668EFB33-C8C4-44FC-AAFB-9BCAAAE47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19380" y="1069408"/>
            <a:ext cx="772235" cy="772235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BD0E570-F1A0-479A-944A-D8064191A7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39951" y="1748722"/>
            <a:ext cx="772235" cy="77223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9DB312-6B89-4345-A5E1-C56E04A73249}"/>
              </a:ext>
            </a:extLst>
          </p:cNvPr>
          <p:cNvCxnSpPr>
            <a:cxnSpLocks/>
          </p:cNvCxnSpPr>
          <p:nvPr/>
        </p:nvCxnSpPr>
        <p:spPr>
          <a:xfrm flipV="1">
            <a:off x="8406946" y="2132720"/>
            <a:ext cx="390545" cy="212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DB9A8A-AB56-4158-AD6A-E9BCC6BEC0C7}"/>
              </a:ext>
            </a:extLst>
          </p:cNvPr>
          <p:cNvGrpSpPr/>
          <p:nvPr/>
        </p:nvGrpSpPr>
        <p:grpSpPr>
          <a:xfrm>
            <a:off x="3599727" y="3428526"/>
            <a:ext cx="8592273" cy="1857094"/>
            <a:chOff x="0" y="676478"/>
            <a:chExt cx="8781691" cy="185709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7B65E0-F891-4CBF-90FF-F90026CE14A6}"/>
                </a:ext>
              </a:extLst>
            </p:cNvPr>
            <p:cNvSpPr/>
            <p:nvPr/>
          </p:nvSpPr>
          <p:spPr>
            <a:xfrm>
              <a:off x="0" y="1709445"/>
              <a:ext cx="8781691" cy="388188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9BD4B36-FBE2-458F-A50D-23476BEAE73F}"/>
                </a:ext>
              </a:extLst>
            </p:cNvPr>
            <p:cNvSpPr/>
            <p:nvPr/>
          </p:nvSpPr>
          <p:spPr>
            <a:xfrm>
              <a:off x="688598" y="1310528"/>
              <a:ext cx="4837531" cy="388188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9AF485-AF76-4804-A42E-08B1F3DE2097}"/>
                </a:ext>
              </a:extLst>
            </p:cNvPr>
            <p:cNvSpPr/>
            <p:nvPr/>
          </p:nvSpPr>
          <p:spPr>
            <a:xfrm>
              <a:off x="4027918" y="1308510"/>
              <a:ext cx="2197698" cy="388188"/>
            </a:xfrm>
            <a:prstGeom prst="rect">
              <a:avLst/>
            </a:prstGeom>
            <a:solidFill>
              <a:srgbClr val="70AD47">
                <a:alpha val="50196"/>
              </a:srgbClr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812526-A3F8-43A5-87A4-959C7843497A}"/>
                </a:ext>
              </a:extLst>
            </p:cNvPr>
            <p:cNvCxnSpPr/>
            <p:nvPr/>
          </p:nvCxnSpPr>
          <p:spPr>
            <a:xfrm>
              <a:off x="1001736" y="1892597"/>
              <a:ext cx="7081499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A64DE19-8FEB-4940-8206-BCE34B5A18FC}"/>
                </a:ext>
              </a:extLst>
            </p:cNvPr>
            <p:cNvCxnSpPr>
              <a:stCxn id="41" idx="1"/>
            </p:cNvCxnSpPr>
            <p:nvPr/>
          </p:nvCxnSpPr>
          <p:spPr>
            <a:xfrm>
              <a:off x="4414923" y="1892596"/>
              <a:ext cx="3664067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C642DF-0FE8-4FBC-AE52-929A0474921D}"/>
                </a:ext>
              </a:extLst>
            </p:cNvPr>
            <p:cNvSpPr txBox="1"/>
            <p:nvPr/>
          </p:nvSpPr>
          <p:spPr>
            <a:xfrm>
              <a:off x="386972" y="2149891"/>
              <a:ext cx="616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Ego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1A6F31-75DB-4B31-8130-56CA1790EF67}"/>
                </a:ext>
              </a:extLst>
            </p:cNvPr>
            <p:cNvSpPr txBox="1"/>
            <p:nvPr/>
          </p:nvSpPr>
          <p:spPr>
            <a:xfrm>
              <a:off x="3683202" y="2164240"/>
              <a:ext cx="768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Rounded MT Bold" panose="020F0704030504030204" pitchFamily="34" charset="0"/>
                </a:rPr>
                <a:t>Front</a:t>
              </a:r>
            </a:p>
          </p:txBody>
        </p:sp>
        <p:pic>
          <p:nvPicPr>
            <p:cNvPr id="40" name="Picture 39" descr="Mercedes car PNG image">
              <a:extLst>
                <a:ext uri="{FF2B5EF4-FFF2-40B4-BE49-F238E27FC236}">
                  <a16:creationId xmlns:a16="http://schemas.microsoft.com/office/drawing/2014/main" id="{20A0D2DE-5EC9-4E73-9FFA-941DC6B9A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5B9BD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37679" y="1679277"/>
              <a:ext cx="731721" cy="414337"/>
            </a:xfrm>
            <a:prstGeom prst="rect">
              <a:avLst/>
            </a:prstGeom>
          </p:spPr>
        </p:pic>
        <p:pic>
          <p:nvPicPr>
            <p:cNvPr id="41" name="Picture 40" descr="Mercedes car PNG image">
              <a:extLst>
                <a:ext uri="{FF2B5EF4-FFF2-40B4-BE49-F238E27FC236}">
                  <a16:creationId xmlns:a16="http://schemas.microsoft.com/office/drawing/2014/main" id="{71A7957B-7886-4CA3-B6BE-A2C783584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683202" y="1685428"/>
              <a:ext cx="731721" cy="414337"/>
            </a:xfrm>
            <a:prstGeom prst="rect">
              <a:avLst/>
            </a:prstGeom>
          </p:spPr>
        </p:pic>
        <p:pic>
          <p:nvPicPr>
            <p:cNvPr id="42" name="Picture 41" descr="Mercedes car PNG image">
              <a:extLst>
                <a:ext uri="{FF2B5EF4-FFF2-40B4-BE49-F238E27FC236}">
                  <a16:creationId xmlns:a16="http://schemas.microsoft.com/office/drawing/2014/main" id="{F4A6C4F9-F742-419A-9E6F-6FCB5EE48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70AD47">
                  <a:tint val="45000"/>
                  <a:satMod val="400000"/>
                </a:srgbClr>
              </a:duoton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859755" y="1684174"/>
              <a:ext cx="731721" cy="414337"/>
            </a:xfrm>
            <a:prstGeom prst="rect">
              <a:avLst/>
            </a:prstGeom>
          </p:spPr>
        </p:pic>
        <p:pic>
          <p:nvPicPr>
            <p:cNvPr id="43" name="Picture 42" descr="Mercedes car PNG image">
              <a:extLst>
                <a:ext uri="{FF2B5EF4-FFF2-40B4-BE49-F238E27FC236}">
                  <a16:creationId xmlns:a16="http://schemas.microsoft.com/office/drawing/2014/main" id="{19FD016C-659A-4EEB-98E9-5A5AD36F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5B9BD5">
                  <a:tint val="45000"/>
                  <a:satMod val="400000"/>
                </a:srgbClr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50963" y="1679278"/>
              <a:ext cx="731721" cy="41433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B0D2DF-DC6B-4329-995A-8AD1430E5AFE}"/>
                </a:ext>
              </a:extLst>
            </p:cNvPr>
            <p:cNvSpPr txBox="1"/>
            <p:nvPr/>
          </p:nvSpPr>
          <p:spPr>
            <a:xfrm>
              <a:off x="3683201" y="676478"/>
              <a:ext cx="2928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</a:rPr>
                <a:t>“Shortest”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</a:rPr>
                <a:t> braking distance of the front vehicle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204465-A892-4EBE-B754-AC59CB6B7DD6}"/>
                </a:ext>
              </a:extLst>
            </p:cNvPr>
            <p:cNvSpPr txBox="1"/>
            <p:nvPr/>
          </p:nvSpPr>
          <p:spPr>
            <a:xfrm>
              <a:off x="813348" y="683652"/>
              <a:ext cx="2928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</a:rPr>
                <a:t>“Longest”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</a:rPr>
                <a:t> braking distance of the ego vehicle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36C95ABD-9625-4D8F-903D-DC56BA65E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954" y="5335745"/>
            <a:ext cx="6860275" cy="93531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D11AC8C-1524-4E69-8E23-8BA5059A50A0}"/>
              </a:ext>
            </a:extLst>
          </p:cNvPr>
          <p:cNvSpPr txBox="1"/>
          <p:nvPr/>
        </p:nvSpPr>
        <p:spPr>
          <a:xfrm>
            <a:off x="1292779" y="6360226"/>
            <a:ext cx="8756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Shalev-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Shwartz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Shai, Shaked Shammah, and Amnon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Shashua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"On a formal model of safe and scalable self-driving cars."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arXiv:1708.06374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(2017).</a:t>
            </a:r>
            <a:endParaRPr lang="en-US" sz="1200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C07F426C-4ED8-4753-8404-7D41F859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04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4A01-803E-4C82-AE4B-5CCE0A8F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 Rules for Connected Autonomous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14C59-C6BC-43AE-9BD7-ECC48DC738B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11508922" cy="5063309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Conflict zone</a:t>
            </a:r>
            <a:r>
              <a:rPr lang="en-US" dirty="0">
                <a:latin typeface="Abadi" panose="020B0604020104020204" pitchFamily="34" charset="0"/>
              </a:rPr>
              <a:t>: the area where the distance between future paths of two CAVs is less than a threshold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b="1" dirty="0">
                <a:latin typeface="Abadi" panose="020B0604020104020204" pitchFamily="34" charset="0"/>
              </a:rPr>
              <a:t>Advantage</a:t>
            </a:r>
            <a:r>
              <a:rPr lang="en-US" dirty="0">
                <a:latin typeface="Abadi" panose="020B0604020104020204" pitchFamily="34" charset="0"/>
              </a:rPr>
              <a:t>: the advantage is computed by the rules-of-the-road by default and if it is not explicitly defined, the CAV with </a:t>
            </a:r>
            <a:r>
              <a:rPr lang="en-US" b="1" dirty="0">
                <a:latin typeface="Abadi" panose="020B0604020104020204" pitchFamily="34" charset="0"/>
              </a:rPr>
              <a:t>earlier arrival time</a:t>
            </a:r>
            <a:r>
              <a:rPr lang="en-US" dirty="0">
                <a:latin typeface="Abadi" panose="020B0604020104020204" pitchFamily="34" charset="0"/>
              </a:rPr>
              <a:t> at the conflict zone has the advantage.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080CEAC-2411-4B9D-917A-1ECBC246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67" y="1521859"/>
            <a:ext cx="7870076" cy="3062095"/>
          </a:xfrm>
          <a:prstGeom prst="rect">
            <a:avLst/>
          </a:prstGeom>
        </p:spPr>
      </p:pic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2BF8D78-6710-4465-8D28-A6027161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3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51AF-A62E-421F-9D25-EF826E2B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Conflict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9B58A-2F4B-42CF-BA56-27146515238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0970" y="1088690"/>
            <a:ext cx="7003278" cy="515245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Abadi" panose="020B0604020104020204" pitchFamily="34" charset="0"/>
              </a:rPr>
              <a:t>1) Each CAV computes its future path and broadcasts it along with other info (ID, position, velocity, etc.)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badi" panose="020B0604020104020204" pitchFamily="34" charset="0"/>
              </a:rPr>
              <a:t>2) Upon receiving paths of other CAVs, the ego CAV detects if there are conflict zones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badi" panose="020B0604020104020204" pitchFamily="34" charset="0"/>
              </a:rPr>
              <a:t>3) The ego CAV determines if it has the advantage/disadvantage for detected conflict zones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badi" panose="020B0604020104020204" pitchFamily="34" charset="0"/>
              </a:rPr>
              <a:t>4) The Partial Dependency Graph (PDG) is computed and broadcast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badi" panose="020B0604020104020204" pitchFamily="34" charset="0"/>
              </a:rPr>
              <a:t>5) Upon receiving PDGs of other CAVs, the Complete Dependency Graph (PDG) is constructed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badi" panose="020B0604020104020204" pitchFamily="34" charset="0"/>
              </a:rPr>
              <a:t>6) Deadlocks are resolved (if any)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badi" panose="020B0604020104020204" pitchFamily="34" charset="0"/>
              </a:rPr>
              <a:t>7) Motion planner acts if the ego CAV has a disadvantage over a conflict zone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C221882-635B-4898-B00B-74529665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003" y="1004248"/>
            <a:ext cx="4493036" cy="335513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5785CE00-280A-4D2A-A309-4CE409C65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83" y="4547021"/>
            <a:ext cx="5407147" cy="21051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34E5E83D-F728-4CE2-9687-15FE22B8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5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1E56-3044-425A-B00B-8AB8238E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1B6BE-2333-4F76-A0A3-8989D5580BB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7" y="1032691"/>
                <a:ext cx="6046523" cy="5379684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Abadi" panose="020B0604020104020204" pitchFamily="34" charset="0"/>
                  </a:rPr>
                  <a:t>The CAV with a disadvantage determines the set of waypoints that are inside the conflict zone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>
                    <a:latin typeface="Abadi" panose="020B0604020104020204" pitchFamily="34" charset="0"/>
                  </a:rPr>
                  <a:t>)  or within the unsafe distance of the conflict zone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000" dirty="0">
                    <a:latin typeface="Abadi" panose="020B0604020104020204" pitchFamily="34" charset="0"/>
                  </a:rPr>
                  <a:t>)</a:t>
                </a:r>
              </a:p>
              <a:p>
                <a:r>
                  <a:rPr lang="en-US" sz="2000" dirty="0">
                    <a:latin typeface="Abadi" panose="020B0604020104020204" pitchFamily="34" charset="0"/>
                  </a:rPr>
                  <a:t>Safe distance is calculated as: </a:t>
                </a:r>
                <a:endParaRPr lang="en-US" sz="2000" i="1" dirty="0">
                  <a:latin typeface="Abadi" panose="020B0604020104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𝑆𝐴𝐹𝐸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𝑆𝑇𝑂𝑃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b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𝑆𝑐𝑒𝑛𝑎𝑟𝑖𝑜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𝑆𝑇𝑂𝑃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0       </m:t>
                            </m:r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latin typeface="Abadi" panose="020B0604020104020204" pitchFamily="34" charset="0"/>
                </a:endParaRPr>
              </a:p>
              <a:p>
                <a:r>
                  <a:rPr lang="en-US" sz="2000" dirty="0">
                    <a:latin typeface="Abadi" panose="020B0604020104020204" pitchFamily="34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𝑆𝑇𝑂𝑃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𝐴𝐶𝐶</m:t>
                        </m:r>
                      </m:sub>
                    </m:sSub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𝐴𝐶𝐶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2|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𝑏𝑟𝑎𝑘𝑒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2000" dirty="0">
                    <a:latin typeface="Abadi" panose="020B060402010402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𝑆𝑇𝑂𝑃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𝑏𝑟𝑎𝑘𝑒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000" dirty="0">
                  <a:latin typeface="Abadi" panose="020B0604020104020204" pitchFamily="34" charset="0"/>
                </a:endParaRPr>
              </a:p>
              <a:p>
                <a:r>
                  <a:rPr lang="en-US" sz="2000" dirty="0">
                    <a:latin typeface="Abadi" panose="020B0604020104020204" pitchFamily="34" charset="0"/>
                  </a:rPr>
                  <a:t>2) Update the weights of the edges in the set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>
                    <a:latin typeface="Abadi" panose="020B0604020104020204" pitchFamily="34" charset="0"/>
                  </a:rPr>
                  <a:t> (conflict zone)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000" dirty="0">
                    <a:latin typeface="Abadi" panose="020B0604020104020204" pitchFamily="34" charset="0"/>
                  </a:rPr>
                  <a:t> (within unsafe distance) based on the safe velocity and run shortest path</a:t>
                </a:r>
              </a:p>
              <a:p>
                <a:r>
                  <a:rPr lang="en-US" sz="2000" dirty="0">
                    <a:latin typeface="Abadi" panose="020B0604020104020204" pitchFamily="34" charset="0"/>
                  </a:rPr>
                  <a:t>Weights specify the maximum velocity for different segments of the road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1B6BE-2333-4F76-A0A3-8989D5580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7" y="1032691"/>
                <a:ext cx="6046523" cy="5379684"/>
              </a:xfrm>
              <a:blipFill>
                <a:blip r:embed="rId2"/>
                <a:stretch>
                  <a:fillRect l="-403" t="-566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3F09898A-D137-4AD3-BA8E-912C5CD77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02422"/>
            <a:ext cx="6342160" cy="274971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3A2EBB6-AC33-4403-A320-E15C8CE60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05" y="995152"/>
            <a:ext cx="6238240" cy="2965721"/>
          </a:xfrm>
          <a:prstGeom prst="rect">
            <a:avLst/>
          </a:prstGeom>
        </p:spPr>
      </p:pic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2C6CB7E-70B4-4E3C-97EF-EAE445A3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FA58-942C-46D0-9332-634B1A6A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Detection and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E927F-1D6A-4679-9320-3691947A64D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4869274" cy="5211851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CAVs broadcast the partial yields-to graph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Receive others partial graph and construct the complete yields-to graph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If there is a cycle in the complete yields-to graph, then there can be a deadlock.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The Cycle is removed by selecting a leader (the CAV with earliest average arrival time at its conflict zones) and reversing its outgoing edges.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If two CAVs have the same average arrival time, the CAV with higher ID is selected to break the tie.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8F4FF3-3A8F-4084-A697-AAC93E3A580D}"/>
              </a:ext>
            </a:extLst>
          </p:cNvPr>
          <p:cNvGrpSpPr/>
          <p:nvPr/>
        </p:nvGrpSpPr>
        <p:grpSpPr>
          <a:xfrm>
            <a:off x="4941570" y="1362005"/>
            <a:ext cx="7204650" cy="4265365"/>
            <a:chOff x="5313536" y="1541075"/>
            <a:chExt cx="6447874" cy="36655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8402A4-CF90-48BD-934D-506E1BA2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3536" y="1541075"/>
              <a:ext cx="6447874" cy="366559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E0095AD-F029-454B-A4F0-9887F8D6F673}"/>
                </a:ext>
              </a:extLst>
            </p:cNvPr>
            <p:cNvGrpSpPr/>
            <p:nvPr/>
          </p:nvGrpSpPr>
          <p:grpSpPr>
            <a:xfrm>
              <a:off x="8766750" y="3016934"/>
              <a:ext cx="1287780" cy="583335"/>
              <a:chOff x="9197340" y="2987905"/>
              <a:chExt cx="1287780" cy="583335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F33D0C0-75CD-46DA-B660-CB30964EA45C}"/>
                  </a:ext>
                </a:extLst>
              </p:cNvPr>
              <p:cNvSpPr/>
              <p:nvPr/>
            </p:nvSpPr>
            <p:spPr>
              <a:xfrm>
                <a:off x="9197340" y="3328670"/>
                <a:ext cx="378460" cy="24257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A97D59C-36C8-427B-A59E-32A1E67C9098}"/>
                  </a:ext>
                </a:extLst>
              </p:cNvPr>
              <p:cNvSpPr/>
              <p:nvPr/>
            </p:nvSpPr>
            <p:spPr>
              <a:xfrm>
                <a:off x="9922510" y="3307715"/>
                <a:ext cx="247650" cy="24257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7B36FCC-B3D5-4332-83E7-2AB8F962A0B8}"/>
                  </a:ext>
                </a:extLst>
              </p:cNvPr>
              <p:cNvSpPr/>
              <p:nvPr/>
            </p:nvSpPr>
            <p:spPr>
              <a:xfrm>
                <a:off x="10186670" y="3059025"/>
                <a:ext cx="247650" cy="23091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DE4D32-77BE-464C-861A-3340A3EFD670}"/>
                  </a:ext>
                </a:extLst>
              </p:cNvPr>
              <p:cNvSpPr/>
              <p:nvPr/>
            </p:nvSpPr>
            <p:spPr>
              <a:xfrm>
                <a:off x="10237470" y="3059025"/>
                <a:ext cx="247650" cy="23091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0D0C3A6-C60D-4372-B5F8-95007FAA348E}"/>
                  </a:ext>
                </a:extLst>
              </p:cNvPr>
              <p:cNvSpPr/>
              <p:nvPr/>
            </p:nvSpPr>
            <p:spPr>
              <a:xfrm>
                <a:off x="10237470" y="2987905"/>
                <a:ext cx="247650" cy="23091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39A5CE7-AEED-41CF-B4D4-F3F9AEF7F363}"/>
                  </a:ext>
                </a:extLst>
              </p:cNvPr>
              <p:cNvSpPr/>
              <p:nvPr/>
            </p:nvSpPr>
            <p:spPr>
              <a:xfrm>
                <a:off x="9922510" y="3050135"/>
                <a:ext cx="247650" cy="230910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F2D2EA0D-4957-4879-9796-7C1A5AD4F7B2}"/>
                </a:ext>
              </a:extLst>
            </p:cNvPr>
            <p:cNvSpPr/>
            <p:nvPr/>
          </p:nvSpPr>
          <p:spPr>
            <a:xfrm>
              <a:off x="6309300" y="2102280"/>
              <a:ext cx="251460" cy="254810"/>
            </a:xfrm>
            <a:prstGeom prst="arc">
              <a:avLst>
                <a:gd name="adj1" fmla="val 16200000"/>
                <a:gd name="adj2" fmla="val 12731744"/>
              </a:avLst>
            </a:prstGeom>
            <a:ln w="28575">
              <a:solidFill>
                <a:srgbClr val="6B37DF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CC3776C-D5D0-41CB-ABC5-CC58AA087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3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5499-2D6C-46D7-93C1-DE2F4288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75E81-12A6-424D-8875-5CEFFC13B591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7" y="1032692"/>
                <a:ext cx="8780846" cy="232770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Abadi" panose="020B0604020104020204" pitchFamily="34" charset="0"/>
                  </a:rPr>
                  <a:t>We built a simulator in MATLAB where </a:t>
                </a:r>
                <a:r>
                  <a:rPr lang="en-US" sz="2400" b="0" dirty="0">
                    <a:latin typeface="Abadi" panose="020B0604020104020204" pitchFamily="34" charset="0"/>
                  </a:rPr>
                  <a:t>vehicle dynamics are modeled as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𝑣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b="0" dirty="0">
                    <a:latin typeface="Abadi" panose="020B0604020104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𝑣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b="0" dirty="0">
                    <a:latin typeface="Abadi" panose="020B0604020104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Abadi" panose="020B0604020104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latin typeface="Abadi" panose="020B0604020104020204" pitchFamily="34" charset="0"/>
                </a:endParaRPr>
              </a:p>
              <a:p>
                <a:r>
                  <a:rPr lang="en-US" sz="2400" dirty="0">
                    <a:latin typeface="Abadi" panose="020B0604020104020204" pitchFamily="34" charset="0"/>
                  </a:rPr>
                  <a:t>First, we import a map from OpenStreetMap.</a:t>
                </a:r>
              </a:p>
              <a:p>
                <a:r>
                  <a:rPr lang="en-US" sz="2400" dirty="0">
                    <a:latin typeface="Abadi" panose="020B0604020104020204" pitchFamily="34" charset="0"/>
                  </a:rPr>
                  <a:t>Then we create the graph and edge</a:t>
                </a:r>
              </a:p>
              <a:p>
                <a:r>
                  <a:rPr lang="en-US" sz="2400" dirty="0">
                    <a:latin typeface="Abadi" panose="020B0604020104020204" pitchFamily="34" charset="0"/>
                  </a:rPr>
                  <a:t>Finally, we generate a scenario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75E81-12A6-424D-8875-5CEFFC13B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7" y="1032692"/>
                <a:ext cx="8780846" cy="2327708"/>
              </a:xfrm>
              <a:blipFill>
                <a:blip r:embed="rId2"/>
                <a:stretch>
                  <a:fillRect l="-486" t="-2094" b="-3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3BE99E7-7C0A-4CD1-835D-DEBCD41C19D0}"/>
              </a:ext>
            </a:extLst>
          </p:cNvPr>
          <p:cNvGrpSpPr/>
          <p:nvPr/>
        </p:nvGrpSpPr>
        <p:grpSpPr>
          <a:xfrm>
            <a:off x="8959924" y="835000"/>
            <a:ext cx="3074569" cy="2421062"/>
            <a:chOff x="3167731" y="-78439"/>
            <a:chExt cx="3074569" cy="242106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4B5E56-D764-4A11-B71B-6A0403077E9C}"/>
                </a:ext>
              </a:extLst>
            </p:cNvPr>
            <p:cNvSpPr/>
            <p:nvPr/>
          </p:nvSpPr>
          <p:spPr>
            <a:xfrm rot="1819540">
              <a:off x="4038510" y="513522"/>
              <a:ext cx="780140" cy="1323110"/>
            </a:xfrm>
            <a:prstGeom prst="rect">
              <a:avLst/>
            </a:prstGeom>
            <a:solidFill>
              <a:srgbClr val="00E6B7"/>
            </a:solidFill>
            <a:ln w="19050">
              <a:solidFill>
                <a:srgbClr val="0D38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FBE2E9-ED06-4F2D-BCED-5AE3FEB07352}"/>
                </a:ext>
              </a:extLst>
            </p:cNvPr>
            <p:cNvGrpSpPr/>
            <p:nvPr/>
          </p:nvGrpSpPr>
          <p:grpSpPr>
            <a:xfrm>
              <a:off x="3431636" y="1411489"/>
              <a:ext cx="2810664" cy="931134"/>
              <a:chOff x="441796" y="1674884"/>
              <a:chExt cx="2810664" cy="931134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6F69AB4-F41C-405F-AEEF-C770CDE5CE75}"/>
                  </a:ext>
                </a:extLst>
              </p:cNvPr>
              <p:cNvCxnSpPr/>
              <p:nvPr/>
            </p:nvCxnSpPr>
            <p:spPr>
              <a:xfrm flipV="1">
                <a:off x="441796" y="2280492"/>
                <a:ext cx="2810664" cy="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A684BF5-030B-4BF3-AAA8-2FDC83C07A81}"/>
                      </a:ext>
                    </a:extLst>
                  </p:cNvPr>
                  <p:cNvSpPr txBox="1"/>
                  <p:nvPr/>
                </p:nvSpPr>
                <p:spPr>
                  <a:xfrm>
                    <a:off x="1070754" y="2236686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0754" y="2236686"/>
                    <a:ext cx="36798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A74E44BD-9EBB-4C8C-AEE6-B00E23D17ADF}"/>
                      </a:ext>
                    </a:extLst>
                  </p:cNvPr>
                  <p:cNvSpPr txBox="1"/>
                  <p:nvPr/>
                </p:nvSpPr>
                <p:spPr>
                  <a:xfrm>
                    <a:off x="2057151" y="1674884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7151" y="1674884"/>
                    <a:ext cx="36798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AD5476F-EF53-4CF3-AC8A-892616602167}"/>
                </a:ext>
              </a:extLst>
            </p:cNvPr>
            <p:cNvGrpSpPr/>
            <p:nvPr/>
          </p:nvGrpSpPr>
          <p:grpSpPr>
            <a:xfrm rot="16200000">
              <a:off x="2395092" y="922228"/>
              <a:ext cx="1925733" cy="380455"/>
              <a:chOff x="441796" y="1892390"/>
              <a:chExt cx="2810664" cy="388103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899AFD1-834D-4EC2-93DF-C1CFA2FBDCEF}"/>
                  </a:ext>
                </a:extLst>
              </p:cNvPr>
              <p:cNvCxnSpPr/>
              <p:nvPr/>
            </p:nvCxnSpPr>
            <p:spPr>
              <a:xfrm flipV="1">
                <a:off x="441796" y="2280492"/>
                <a:ext cx="2810664" cy="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C656AD2-D3D9-4AC8-96CD-C956AD345E4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141149" y="1812289"/>
                    <a:ext cx="378849" cy="539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141149" y="1812289"/>
                    <a:ext cx="378849" cy="53905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331731-446E-473F-BC76-441131053A3A}"/>
                </a:ext>
              </a:extLst>
            </p:cNvPr>
            <p:cNvCxnSpPr/>
            <p:nvPr/>
          </p:nvCxnSpPr>
          <p:spPr>
            <a:xfrm>
              <a:off x="4227865" y="1528618"/>
              <a:ext cx="0" cy="54670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4411D92-39C5-4C2C-B37D-C273633F0D09}"/>
                </a:ext>
              </a:extLst>
            </p:cNvPr>
            <p:cNvCxnSpPr/>
            <p:nvPr/>
          </p:nvCxnSpPr>
          <p:spPr>
            <a:xfrm>
              <a:off x="3439851" y="1522268"/>
              <a:ext cx="790481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80">
              <a:extLst>
                <a:ext uri="{FF2B5EF4-FFF2-40B4-BE49-F238E27FC236}">
                  <a16:creationId xmlns:a16="http://schemas.microsoft.com/office/drawing/2014/main" id="{8BC405EC-ACDC-4B84-9D69-85F02B45C5CC}"/>
                </a:ext>
              </a:extLst>
            </p:cNvPr>
            <p:cNvSpPr/>
            <p:nvPr/>
          </p:nvSpPr>
          <p:spPr>
            <a:xfrm>
              <a:off x="4892665" y="860883"/>
              <a:ext cx="105458" cy="325582"/>
            </a:xfrm>
            <a:prstGeom prst="roundRect">
              <a:avLst/>
            </a:prstGeom>
            <a:solidFill>
              <a:srgbClr val="9D1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81">
              <a:extLst>
                <a:ext uri="{FF2B5EF4-FFF2-40B4-BE49-F238E27FC236}">
                  <a16:creationId xmlns:a16="http://schemas.microsoft.com/office/drawing/2014/main" id="{BEEF088F-5B45-492D-AA85-51DAA6397375}"/>
                </a:ext>
              </a:extLst>
            </p:cNvPr>
            <p:cNvSpPr/>
            <p:nvPr/>
          </p:nvSpPr>
          <p:spPr>
            <a:xfrm>
              <a:off x="4234558" y="497462"/>
              <a:ext cx="105458" cy="325582"/>
            </a:xfrm>
            <a:prstGeom prst="roundRect">
              <a:avLst/>
            </a:prstGeom>
            <a:solidFill>
              <a:srgbClr val="9D1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51A08E-677B-477B-9217-61D45A126460}"/>
                </a:ext>
              </a:extLst>
            </p:cNvPr>
            <p:cNvCxnSpPr/>
            <p:nvPr/>
          </p:nvCxnSpPr>
          <p:spPr>
            <a:xfrm>
              <a:off x="4285628" y="653227"/>
              <a:ext cx="970085" cy="56782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ounded Rectangle 87">
              <a:extLst>
                <a:ext uri="{FF2B5EF4-FFF2-40B4-BE49-F238E27FC236}">
                  <a16:creationId xmlns:a16="http://schemas.microsoft.com/office/drawing/2014/main" id="{0892840D-208C-40ED-BEC6-3B4FE27F79E5}"/>
                </a:ext>
              </a:extLst>
            </p:cNvPr>
            <p:cNvSpPr/>
            <p:nvPr/>
          </p:nvSpPr>
          <p:spPr>
            <a:xfrm rot="1841028">
              <a:off x="4494224" y="1552013"/>
              <a:ext cx="105458" cy="325582"/>
            </a:xfrm>
            <a:prstGeom prst="roundRect">
              <a:avLst/>
            </a:prstGeom>
            <a:solidFill>
              <a:srgbClr val="9D1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88">
              <a:extLst>
                <a:ext uri="{FF2B5EF4-FFF2-40B4-BE49-F238E27FC236}">
                  <a16:creationId xmlns:a16="http://schemas.microsoft.com/office/drawing/2014/main" id="{88110004-CB6E-4D5D-A0B4-BD3D678124CF}"/>
                </a:ext>
              </a:extLst>
            </p:cNvPr>
            <p:cNvSpPr/>
            <p:nvPr/>
          </p:nvSpPr>
          <p:spPr>
            <a:xfrm rot="1842466">
              <a:off x="3841846" y="1174270"/>
              <a:ext cx="105458" cy="325582"/>
            </a:xfrm>
            <a:prstGeom prst="roundRect">
              <a:avLst/>
            </a:prstGeom>
            <a:solidFill>
              <a:srgbClr val="9D1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2008064-C4CD-40C9-9E38-12E1463EE6AE}"/>
                </a:ext>
              </a:extLst>
            </p:cNvPr>
            <p:cNvCxnSpPr/>
            <p:nvPr/>
          </p:nvCxnSpPr>
          <p:spPr>
            <a:xfrm>
              <a:off x="3887257" y="1334705"/>
              <a:ext cx="980392" cy="57386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BCD9016-8C54-4EA1-9E60-8617F5A9C19E}"/>
                </a:ext>
              </a:extLst>
            </p:cNvPr>
            <p:cNvCxnSpPr/>
            <p:nvPr/>
          </p:nvCxnSpPr>
          <p:spPr>
            <a:xfrm flipV="1">
              <a:off x="4605304" y="236495"/>
              <a:ext cx="372941" cy="637139"/>
            </a:xfrm>
            <a:prstGeom prst="line">
              <a:avLst/>
            </a:prstGeom>
            <a:ln w="127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ADF4B13-8FA1-42E9-B766-A06F56590650}"/>
                </a:ext>
              </a:extLst>
            </p:cNvPr>
            <p:cNvCxnSpPr/>
            <p:nvPr/>
          </p:nvCxnSpPr>
          <p:spPr>
            <a:xfrm>
              <a:off x="4618385" y="848003"/>
              <a:ext cx="956915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59AD4EB-18FB-469A-8F94-1A0585E4123A}"/>
                </a:ext>
              </a:extLst>
            </p:cNvPr>
            <p:cNvCxnSpPr/>
            <p:nvPr/>
          </p:nvCxnSpPr>
          <p:spPr>
            <a:xfrm flipV="1">
              <a:off x="4281538" y="62674"/>
              <a:ext cx="343249" cy="586412"/>
            </a:xfrm>
            <a:prstGeom prst="line">
              <a:avLst/>
            </a:prstGeom>
            <a:ln w="127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FB97AA3-CC2A-42F2-B18C-2E1A174BB7E3}"/>
                </a:ext>
              </a:extLst>
            </p:cNvPr>
            <p:cNvCxnSpPr/>
            <p:nvPr/>
          </p:nvCxnSpPr>
          <p:spPr>
            <a:xfrm flipV="1">
              <a:off x="4286300" y="32447"/>
              <a:ext cx="0" cy="614949"/>
            </a:xfrm>
            <a:prstGeom prst="line">
              <a:avLst/>
            </a:prstGeom>
            <a:ln w="12700"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902BC8F5-320B-4965-BB8A-CA5B2BE6D745}"/>
                </a:ext>
              </a:extLst>
            </p:cNvPr>
            <p:cNvSpPr/>
            <p:nvPr/>
          </p:nvSpPr>
          <p:spPr>
            <a:xfrm>
              <a:off x="4346722" y="466872"/>
              <a:ext cx="827861" cy="710378"/>
            </a:xfrm>
            <a:prstGeom prst="arc">
              <a:avLst>
                <a:gd name="adj1" fmla="val 16890696"/>
                <a:gd name="adj2" fmla="val 122228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97C3D14-A820-43D0-83FF-C30929EA1239}"/>
                </a:ext>
              </a:extLst>
            </p:cNvPr>
            <p:cNvSpPr/>
            <p:nvPr/>
          </p:nvSpPr>
          <p:spPr>
            <a:xfrm rot="18208725">
              <a:off x="4216139" y="274986"/>
              <a:ext cx="277405" cy="344355"/>
            </a:xfrm>
            <a:prstGeom prst="arc">
              <a:avLst>
                <a:gd name="adj1" fmla="val 18014623"/>
                <a:gd name="adj2" fmla="val 820482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D59D2C4-AC60-4C7B-BAEF-61AF9DF5608A}"/>
                    </a:ext>
                  </a:extLst>
                </p:cNvPr>
                <p:cNvSpPr txBox="1"/>
                <p:nvPr/>
              </p:nvSpPr>
              <p:spPr>
                <a:xfrm>
                  <a:off x="4234558" y="-78439"/>
                  <a:ext cx="4028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558" y="-78439"/>
                  <a:ext cx="402866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7900238-FDE9-4752-BEDE-4314AF91EB51}"/>
                    </a:ext>
                  </a:extLst>
                </p:cNvPr>
                <p:cNvSpPr txBox="1"/>
                <p:nvPr/>
              </p:nvSpPr>
              <p:spPr>
                <a:xfrm>
                  <a:off x="5014765" y="334788"/>
                  <a:ext cx="3995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765" y="334788"/>
                  <a:ext cx="399597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5858D60-F9EB-4752-87F9-BBEFDADDFD0B}"/>
                </a:ext>
              </a:extLst>
            </p:cNvPr>
            <p:cNvCxnSpPr/>
            <p:nvPr/>
          </p:nvCxnSpPr>
          <p:spPr>
            <a:xfrm flipV="1">
              <a:off x="4877573" y="1228540"/>
              <a:ext cx="408115" cy="695743"/>
            </a:xfrm>
            <a:prstGeom prst="line">
              <a:avLst/>
            </a:prstGeom>
            <a:ln w="12700"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66C87C3-482F-439E-B1F4-9CD57AE4A216}"/>
                </a:ext>
              </a:extLst>
            </p:cNvPr>
            <p:cNvCxnSpPr/>
            <p:nvPr/>
          </p:nvCxnSpPr>
          <p:spPr>
            <a:xfrm flipV="1">
              <a:off x="4211741" y="1218055"/>
              <a:ext cx="185314" cy="3144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C93340-82EE-46E4-87C0-489DEB3DD35E}"/>
                </a:ext>
              </a:extLst>
            </p:cNvPr>
            <p:cNvCxnSpPr/>
            <p:nvPr/>
          </p:nvCxnSpPr>
          <p:spPr>
            <a:xfrm rot="16200000">
              <a:off x="4071441" y="1011616"/>
              <a:ext cx="665515" cy="38955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2A5EB73-274F-42B9-97E2-8284C98A957D}"/>
              </a:ext>
            </a:extLst>
          </p:cNvPr>
          <p:cNvSpPr/>
          <p:nvPr/>
        </p:nvSpPr>
        <p:spPr>
          <a:xfrm>
            <a:off x="3192724" y="4736772"/>
            <a:ext cx="740229" cy="420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78DAFD9-BB38-4C21-BBF1-FF54D1AD81EA}"/>
              </a:ext>
            </a:extLst>
          </p:cNvPr>
          <p:cNvSpPr/>
          <p:nvPr/>
        </p:nvSpPr>
        <p:spPr>
          <a:xfrm>
            <a:off x="7414887" y="4660650"/>
            <a:ext cx="740229" cy="420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2DC54A91-A5AE-4360-B219-B3EE3718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8FE75-0A76-453C-846F-4B59B0A1D91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E76C8F0-267C-40F1-9E2B-E72F0B921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7" y="3565196"/>
            <a:ext cx="2752725" cy="2686050"/>
          </a:xfrm>
          <a:prstGeom prst="rect">
            <a:avLst/>
          </a:prstGeom>
        </p:spPr>
      </p:pic>
      <p:pic>
        <p:nvPicPr>
          <p:cNvPr id="57" name="Picture 56" descr="Chart&#10;&#10;Description automatically generated">
            <a:extLst>
              <a:ext uri="{FF2B5EF4-FFF2-40B4-BE49-F238E27FC236}">
                <a16:creationId xmlns:a16="http://schemas.microsoft.com/office/drawing/2014/main" id="{AC729FDB-4601-4A29-8714-84D5194AE7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65" y="3360400"/>
            <a:ext cx="3511296" cy="3054096"/>
          </a:xfrm>
          <a:prstGeom prst="rect">
            <a:avLst/>
          </a:prstGeom>
        </p:spPr>
      </p:pic>
      <p:pic>
        <p:nvPicPr>
          <p:cNvPr id="59" name="Picture 58" descr="Diagram&#10;&#10;Description automatically generated">
            <a:extLst>
              <a:ext uri="{FF2B5EF4-FFF2-40B4-BE49-F238E27FC236}">
                <a16:creationId xmlns:a16="http://schemas.microsoft.com/office/drawing/2014/main" id="{03B32B3D-D503-426C-A1F1-01683EF372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34" y="3206588"/>
            <a:ext cx="3984127" cy="33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86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pslab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ln>
          <a:solidFill>
            <a:srgbClr val="00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pslab" id="{3AE1BB83-FBEE-417A-99BA-B367DA1613CD}" vid="{14CC81CC-37B7-493B-9431-CB725AC694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mpslab</Template>
  <TotalTime>483</TotalTime>
  <Words>893</Words>
  <Application>Microsoft Office PowerPoint</Application>
  <PresentationFormat>Widescreen</PresentationFormat>
  <Paragraphs>118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Abadi</vt:lpstr>
      <vt:lpstr>Arial</vt:lpstr>
      <vt:lpstr>Arial Rounded MT Bold</vt:lpstr>
      <vt:lpstr>Calibri</vt:lpstr>
      <vt:lpstr>Cambria Math</vt:lpstr>
      <vt:lpstr>Candara</vt:lpstr>
      <vt:lpstr>Comic Sans MS</vt:lpstr>
      <vt:lpstr>Gill Sans MT</vt:lpstr>
      <vt:lpstr>Times New Roman</vt:lpstr>
      <vt:lpstr>Wingdings</vt:lpstr>
      <vt:lpstr>Wingdings 3</vt:lpstr>
      <vt:lpstr>mpslab</vt:lpstr>
      <vt:lpstr>Cooperative Driving of Connected Autonomous Vehicles Using Responsibility-Sensitive Safety (RSS) Rules</vt:lpstr>
      <vt:lpstr>Autonomous Vehicle (AV)</vt:lpstr>
      <vt:lpstr>Connected Autonomous Vehicles (CAVs)</vt:lpstr>
      <vt:lpstr>Responsibility-Sensitive Safety (RSS) Rules</vt:lpstr>
      <vt:lpstr>RSS Rules for Connected Autonomous Vehicles</vt:lpstr>
      <vt:lpstr>Cooperative Conflict Resolution</vt:lpstr>
      <vt:lpstr>Motion Planning </vt:lpstr>
      <vt:lpstr>Deadlock Detection and Resolution</vt:lpstr>
      <vt:lpstr>Testbed</vt:lpstr>
      <vt:lpstr>Demo</vt:lpstr>
      <vt:lpstr>Brute Force Safety Analysis</vt:lpstr>
      <vt:lpstr>Conclusion and Future Work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Cooperative Driving of Connected Autonomous Vehicles Using Responsibility-Sensitive Safety (RSS) Rules</dc:title>
  <dc:creator>Mohammad Khayatian</dc:creator>
  <cp:lastModifiedBy>Mohammad Khayatian</cp:lastModifiedBy>
  <cp:revision>38</cp:revision>
  <dcterms:created xsi:type="dcterms:W3CDTF">2021-04-23T17:26:38Z</dcterms:created>
  <dcterms:modified xsi:type="dcterms:W3CDTF">2021-05-28T17:28:28Z</dcterms:modified>
</cp:coreProperties>
</file>